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8"/>
  </p:notesMasterIdLst>
  <p:sldIdLst>
    <p:sldId id="256" r:id="rId2"/>
    <p:sldId id="275" r:id="rId3"/>
    <p:sldId id="257" r:id="rId4"/>
    <p:sldId id="258" r:id="rId5"/>
    <p:sldId id="259" r:id="rId6"/>
    <p:sldId id="264" r:id="rId7"/>
    <p:sldId id="265" r:id="rId8"/>
    <p:sldId id="266" r:id="rId9"/>
    <p:sldId id="267" r:id="rId10"/>
    <p:sldId id="268" r:id="rId11"/>
    <p:sldId id="269" r:id="rId12"/>
    <p:sldId id="270" r:id="rId13"/>
    <p:sldId id="271" r:id="rId14"/>
    <p:sldId id="273" r:id="rId15"/>
    <p:sldId id="272" r:id="rId16"/>
    <p:sldId id="274" r:id="rId17"/>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3" d="100"/>
          <a:sy n="43" d="100"/>
        </p:scale>
        <p:origin x="-125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3BF42DB4-7D1E-4015-BA36-06538F2452F2}"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7C1FED5A-1634-49A4-B7C8-C12A7113C721}"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381000"/>
            <a:ext cx="2055813" cy="571341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381000"/>
            <a:ext cx="6019800" cy="571341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57E345A3-6471-4BD7-B6C8-0CD41E07B97A}"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A9A594F8-9D9F-44DA-AE10-8072719FEE3C}"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endParaRPr lang="el-GR"/>
          </a:p>
        </p:txBody>
      </p:sp>
      <p:sp>
        <p:nvSpPr>
          <p:cNvPr id="5" name="4 - Θέση υποσέλιδου"/>
          <p:cNvSpPr>
            <a:spLocks noGrp="1"/>
          </p:cNvSpPr>
          <p:nvPr>
            <p:ph type="ftr" idx="11"/>
          </p:nvPr>
        </p:nvSpPr>
        <p:spPr/>
        <p:txBody>
          <a:bodyPr/>
          <a:lstStyle>
            <a:lvl1pPr>
              <a:defRPr/>
            </a:lvl1pPr>
          </a:lstStyle>
          <a:p>
            <a:endParaRPr lang="el-GR"/>
          </a:p>
        </p:txBody>
      </p:sp>
      <p:sp>
        <p:nvSpPr>
          <p:cNvPr id="6" name="5 - Θέση αριθμού διαφάνειας"/>
          <p:cNvSpPr>
            <a:spLocks noGrp="1"/>
          </p:cNvSpPr>
          <p:nvPr>
            <p:ph type="sldNum" idx="12"/>
          </p:nvPr>
        </p:nvSpPr>
        <p:spPr/>
        <p:txBody>
          <a:bodyPr/>
          <a:lstStyle>
            <a:lvl1pPr>
              <a:defRPr/>
            </a:lvl1pPr>
          </a:lstStyle>
          <a:p>
            <a:fld id="{C36833AA-DF32-455A-A3A0-F201DEDE4939}"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70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6613" y="1981200"/>
            <a:ext cx="40386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583A2F4C-4DA2-46C8-B2EF-1DE501EFA744}"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idx="10"/>
          </p:nvPr>
        </p:nvSpPr>
        <p:spPr/>
        <p:txBody>
          <a:bodyPr/>
          <a:lstStyle>
            <a:lvl1pPr>
              <a:defRPr/>
            </a:lvl1pPr>
          </a:lstStyle>
          <a:p>
            <a:endParaRPr lang="el-GR"/>
          </a:p>
        </p:txBody>
      </p:sp>
      <p:sp>
        <p:nvSpPr>
          <p:cNvPr id="8" name="7 - Θέση υποσέλιδου"/>
          <p:cNvSpPr>
            <a:spLocks noGrp="1"/>
          </p:cNvSpPr>
          <p:nvPr>
            <p:ph type="ftr" idx="11"/>
          </p:nvPr>
        </p:nvSpPr>
        <p:spPr/>
        <p:txBody>
          <a:bodyPr/>
          <a:lstStyle>
            <a:lvl1pPr>
              <a:defRPr/>
            </a:lvl1pPr>
          </a:lstStyle>
          <a:p>
            <a:endParaRPr lang="el-GR"/>
          </a:p>
        </p:txBody>
      </p:sp>
      <p:sp>
        <p:nvSpPr>
          <p:cNvPr id="9" name="8 - Θέση αριθμού διαφάνειας"/>
          <p:cNvSpPr>
            <a:spLocks noGrp="1"/>
          </p:cNvSpPr>
          <p:nvPr>
            <p:ph type="sldNum" idx="12"/>
          </p:nvPr>
        </p:nvSpPr>
        <p:spPr/>
        <p:txBody>
          <a:bodyPr/>
          <a:lstStyle>
            <a:lvl1pPr>
              <a:defRPr/>
            </a:lvl1pPr>
          </a:lstStyle>
          <a:p>
            <a:fld id="{49BD93CA-00AD-4A5C-918E-1C618E23D436}"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idx="10"/>
          </p:nvPr>
        </p:nvSpPr>
        <p:spPr/>
        <p:txBody>
          <a:bodyPr/>
          <a:lstStyle>
            <a:lvl1pPr>
              <a:defRPr/>
            </a:lvl1pPr>
          </a:lstStyle>
          <a:p>
            <a:endParaRPr lang="el-GR"/>
          </a:p>
        </p:txBody>
      </p:sp>
      <p:sp>
        <p:nvSpPr>
          <p:cNvPr id="4" name="3 - Θέση υποσέλιδου"/>
          <p:cNvSpPr>
            <a:spLocks noGrp="1"/>
          </p:cNvSpPr>
          <p:nvPr>
            <p:ph type="ftr" idx="11"/>
          </p:nvPr>
        </p:nvSpPr>
        <p:spPr/>
        <p:txBody>
          <a:bodyPr/>
          <a:lstStyle>
            <a:lvl1pPr>
              <a:defRPr/>
            </a:lvl1pPr>
          </a:lstStyle>
          <a:p>
            <a:endParaRPr lang="el-GR"/>
          </a:p>
        </p:txBody>
      </p:sp>
      <p:sp>
        <p:nvSpPr>
          <p:cNvPr id="5" name="4 - Θέση αριθμού διαφάνειας"/>
          <p:cNvSpPr>
            <a:spLocks noGrp="1"/>
          </p:cNvSpPr>
          <p:nvPr>
            <p:ph type="sldNum" idx="12"/>
          </p:nvPr>
        </p:nvSpPr>
        <p:spPr/>
        <p:txBody>
          <a:bodyPr/>
          <a:lstStyle>
            <a:lvl1pPr>
              <a:defRPr/>
            </a:lvl1pPr>
          </a:lstStyle>
          <a:p>
            <a:fld id="{B46E81B4-70E6-4953-961B-F16A96946080}"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endParaRPr lang="el-GR"/>
          </a:p>
        </p:txBody>
      </p:sp>
      <p:sp>
        <p:nvSpPr>
          <p:cNvPr id="3" name="2 - Θέση υποσέλιδου"/>
          <p:cNvSpPr>
            <a:spLocks noGrp="1"/>
          </p:cNvSpPr>
          <p:nvPr>
            <p:ph type="ftr" idx="11"/>
          </p:nvPr>
        </p:nvSpPr>
        <p:spPr/>
        <p:txBody>
          <a:bodyPr/>
          <a:lstStyle>
            <a:lvl1pPr>
              <a:defRPr/>
            </a:lvl1pPr>
          </a:lstStyle>
          <a:p>
            <a:endParaRPr lang="el-GR"/>
          </a:p>
        </p:txBody>
      </p:sp>
      <p:sp>
        <p:nvSpPr>
          <p:cNvPr id="4" name="3 - Θέση αριθμού διαφάνειας"/>
          <p:cNvSpPr>
            <a:spLocks noGrp="1"/>
          </p:cNvSpPr>
          <p:nvPr>
            <p:ph type="sldNum" idx="12"/>
          </p:nvPr>
        </p:nvSpPr>
        <p:spPr/>
        <p:txBody>
          <a:bodyPr/>
          <a:lstStyle>
            <a:lvl1pPr>
              <a:defRPr/>
            </a:lvl1pPr>
          </a:lstStyle>
          <a:p>
            <a:fld id="{EDAA91CB-CED0-4DBD-8EA8-A572A9C1476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4D86CD33-3A8C-40C5-9EED-66112149FBD1}"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l-GR"/>
          </a:p>
        </p:txBody>
      </p:sp>
      <p:sp>
        <p:nvSpPr>
          <p:cNvPr id="6" name="5 - Θέση υποσέλιδου"/>
          <p:cNvSpPr>
            <a:spLocks noGrp="1"/>
          </p:cNvSpPr>
          <p:nvPr>
            <p:ph type="ftr" idx="11"/>
          </p:nvPr>
        </p:nvSpPr>
        <p:spPr/>
        <p:txBody>
          <a:bodyPr/>
          <a:lstStyle>
            <a:lvl1pPr>
              <a:defRPr/>
            </a:lvl1pPr>
          </a:lstStyle>
          <a:p>
            <a:endParaRPr lang="el-GR"/>
          </a:p>
        </p:txBody>
      </p:sp>
      <p:sp>
        <p:nvSpPr>
          <p:cNvPr id="7" name="6 - Θέση αριθμού διαφάνειας"/>
          <p:cNvSpPr>
            <a:spLocks noGrp="1"/>
          </p:cNvSpPr>
          <p:nvPr>
            <p:ph type="sldNum" idx="12"/>
          </p:nvPr>
        </p:nvSpPr>
        <p:spPr/>
        <p:txBody>
          <a:bodyPr/>
          <a:lstStyle>
            <a:lvl1pPr>
              <a:defRPr/>
            </a:lvl1pPr>
          </a:lstStyle>
          <a:p>
            <a:fld id="{D6E79B0B-37C5-4F8F-BEDA-154E6DCC1033}"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381000"/>
            <a:ext cx="8228013" cy="1370013"/>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1026" name="Rectangle 2"/>
          <p:cNvSpPr>
            <a:spLocks noGrp="1" noChangeArrowheads="1"/>
          </p:cNvSpPr>
          <p:nvPr>
            <p:ph type="body" idx="1"/>
          </p:nvPr>
        </p:nvSpPr>
        <p:spPr bwMode="auto">
          <a:xfrm>
            <a:off x="457200" y="1981200"/>
            <a:ext cx="82280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1027" name="Rectangle 3"/>
          <p:cNvSpPr>
            <a:spLocks noGrp="1" noChangeArrowheads="1"/>
          </p:cNvSpPr>
          <p:nvPr>
            <p:ph type="dt"/>
          </p:nvPr>
        </p:nvSpPr>
        <p:spPr bwMode="auto">
          <a:xfrm>
            <a:off x="457200" y="6245225"/>
            <a:ext cx="2132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endParaRPr lang="el-GR"/>
          </a:p>
        </p:txBody>
      </p:sp>
      <p:sp>
        <p:nvSpPr>
          <p:cNvPr id="1028" name="Rectangle 4"/>
          <p:cNvSpPr>
            <a:spLocks noGrp="1" noChangeArrowheads="1"/>
          </p:cNvSpPr>
          <p:nvPr>
            <p:ph type="ftr"/>
          </p:nvPr>
        </p:nvSpPr>
        <p:spPr bwMode="auto">
          <a:xfrm>
            <a:off x="3124200" y="6245225"/>
            <a:ext cx="2894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endParaRPr lang="el-GR"/>
          </a:p>
        </p:txBody>
      </p:sp>
      <p:sp>
        <p:nvSpPr>
          <p:cNvPr id="1029" name="Rectangle 5"/>
          <p:cNvSpPr>
            <a:spLocks noGrp="1" noChangeArrowheads="1"/>
          </p:cNvSpPr>
          <p:nvPr>
            <p:ph type="sldNum"/>
          </p:nvPr>
        </p:nvSpPr>
        <p:spPr bwMode="auto">
          <a:xfrm>
            <a:off x="6553200" y="6245225"/>
            <a:ext cx="2132013" cy="47466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fld id="{ACD9BBFB-98E6-4168-BD17-70BA090DC116}"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E5FFFF"/>
          </a:solidFill>
          <a:effectLst>
            <a:outerShdw blurRad="38100" dist="38100" dir="2700000" algn="tl">
              <a:srgbClr val="C0C0C0"/>
            </a:outerShdw>
          </a:effectLst>
          <a:latin typeface="Tahoma" pitchFamily="32" charset="0"/>
          <a:ea typeface="Lucida Sans Unicode" charset="0"/>
          <a:cs typeface="Lucida Sans Unicode"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C0C0C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C0C0C0"/>
            </a:outerShdw>
          </a:effectLst>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C0C0C0"/>
            </a:outerShdw>
          </a:effectLst>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C0C0C0"/>
            </a:outerShdw>
          </a:effectLst>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2.bp.blogspot.com/_yOUMX0-n15o/SxG6ECQWs4I/AAAAAAAAADk/De1GDwkr_NQ/s1600/zwgrafiko+ergastiri.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457200" y="381000"/>
            <a:ext cx="5757874" cy="13716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
            </a:r>
            <a:br>
              <a:rPr lang="en-US" sz="4000" dirty="0"/>
            </a:br>
            <a:endParaRPr lang="en-US" sz="4000" dirty="0"/>
          </a:p>
        </p:txBody>
      </p:sp>
      <p:pic>
        <p:nvPicPr>
          <p:cNvPr id="5" name="4 - Εικόνα" descr="http://dipe.flo.sch.gr/dipe/images/stories/Images/ComeniousRegioLogo.png"/>
          <p:cNvPicPr/>
          <p:nvPr/>
        </p:nvPicPr>
        <p:blipFill>
          <a:blip r:embed="rId3"/>
          <a:srcRect/>
          <a:stretch>
            <a:fillRect/>
          </a:stretch>
        </p:blipFill>
        <p:spPr bwMode="auto">
          <a:xfrm>
            <a:off x="357158" y="571480"/>
            <a:ext cx="3857652" cy="2643206"/>
          </a:xfrm>
          <a:prstGeom prst="rect">
            <a:avLst/>
          </a:prstGeom>
          <a:noFill/>
          <a:ln w="9525">
            <a:noFill/>
            <a:miter lim="800000"/>
            <a:headEnd/>
            <a:tailEnd/>
          </a:ln>
        </p:spPr>
      </p:pic>
      <p:sp>
        <p:nvSpPr>
          <p:cNvPr id="1026" name="WordArt 2"/>
          <p:cNvSpPr>
            <a:spLocks noChangeArrowheads="1" noChangeShapeType="1" noTextEdit="1"/>
          </p:cNvSpPr>
          <p:nvPr/>
        </p:nvSpPr>
        <p:spPr bwMode="auto">
          <a:xfrm>
            <a:off x="4357686" y="785794"/>
            <a:ext cx="4219575" cy="2114550"/>
          </a:xfrm>
          <a:prstGeom prst="rect">
            <a:avLst/>
          </a:prstGeom>
        </p:spPr>
        <p:txBody>
          <a:bodyPr wrap="none" fromWordArt="1">
            <a:prstTxWarp prst="textPlain">
              <a:avLst>
                <a:gd name="adj" fmla="val 50000"/>
              </a:avLst>
            </a:prstTxWarp>
          </a:bodyPr>
          <a:lstStyle/>
          <a:p>
            <a:pPr algn="ctr" rtl="0"/>
            <a:r>
              <a:rPr lang="el-GR" sz="3600" kern="10" spc="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Ολοήμερο Δημοτικό Σχολείο</a:t>
            </a:r>
          </a:p>
          <a:p>
            <a:pPr algn="ctr" rtl="0"/>
            <a:r>
              <a:rPr lang="el-GR" sz="3600" kern="10" spc="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Κάτω Κλεινών </a:t>
            </a:r>
          </a:p>
          <a:p>
            <a:pPr algn="ctr" rtl="0"/>
            <a:r>
              <a:rPr lang="el-GR" sz="3600" kern="10" spc="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Φλώρινας</a:t>
            </a:r>
            <a:endParaRPr lang="el-GR" sz="3600" kern="10" spc="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1028" name="WordArt 4"/>
          <p:cNvSpPr>
            <a:spLocks noChangeArrowheads="1" noChangeShapeType="1" noTextEdit="1"/>
          </p:cNvSpPr>
          <p:nvPr/>
        </p:nvSpPr>
        <p:spPr bwMode="auto">
          <a:xfrm>
            <a:off x="500034" y="3500438"/>
            <a:ext cx="8358246" cy="3071834"/>
          </a:xfrm>
          <a:prstGeom prst="rect">
            <a:avLst/>
          </a:prstGeom>
        </p:spPr>
        <p:txBody>
          <a:bodyPr wrap="none" fromWordArt="1">
            <a:prstTxWarp prst="textPlain">
              <a:avLst>
                <a:gd name="adj" fmla="val 50538"/>
              </a:avLst>
            </a:prstTxWarp>
          </a:bodyPr>
          <a:lstStyle/>
          <a:p>
            <a:pPr algn="ctr" rtl="0"/>
            <a:r>
              <a:rPr lang="el-GR" sz="3600" kern="10" spc="0" dirty="0"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"Οι μικροί καλλιτέχνες γνωρίζουν </a:t>
            </a:r>
          </a:p>
          <a:p>
            <a:pPr algn="ctr" rtl="0"/>
            <a:r>
              <a:rPr lang="el-GR" sz="3600" kern="10" spc="0" dirty="0"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τον </a:t>
            </a:r>
            <a:r>
              <a:rPr lang="el-GR" sz="3600" kern="10" spc="0" dirty="0" err="1"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Στερίκα</a:t>
            </a:r>
            <a:r>
              <a:rPr lang="el-GR" sz="3600" kern="10" spc="0" dirty="0"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 </a:t>
            </a:r>
            <a:r>
              <a:rPr lang="el-GR" sz="3600" kern="10" spc="0" dirty="0" err="1"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Κούλη</a:t>
            </a:r>
            <a:r>
              <a:rPr lang="el-GR" sz="3600" kern="10" spc="0" dirty="0" smtClean="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rPr>
              <a:t>"</a:t>
            </a:r>
            <a:endParaRPr lang="el-GR" sz="3600" kern="10" spc="0" dirty="0">
              <a:ln w="28575">
                <a:solidFill>
                  <a:srgbClr val="002060"/>
                </a:solidFill>
                <a:round/>
                <a:headEnd/>
                <a:tailEnd/>
              </a:ln>
              <a:solidFill>
                <a:srgbClr val="B2B2B2">
                  <a:alpha val="50000"/>
                </a:srgbClr>
              </a:solidFill>
              <a:effectLst>
                <a:outerShdw dist="45791" dir="2021404" algn="ctr" rotWithShape="0">
                  <a:srgbClr val="9999FF"/>
                </a:outerShdw>
              </a:effectLst>
              <a:latin typeface="Arial Black"/>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3" cstate="print"/>
          <a:srcRect/>
          <a:stretch>
            <a:fillRect/>
          </a:stretch>
        </p:blipFill>
        <p:spPr bwMode="auto">
          <a:xfrm>
            <a:off x="1328737" y="620688"/>
            <a:ext cx="6486525" cy="528481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visualocart.edu.gr/sites/default/files/artists/%CE%A0016.jpg"/>
          <p:cNvPicPr/>
          <p:nvPr/>
        </p:nvPicPr>
        <p:blipFill>
          <a:blip r:embed="rId3" cstate="print"/>
          <a:srcRect/>
          <a:stretch>
            <a:fillRect/>
          </a:stretch>
        </p:blipFill>
        <p:spPr bwMode="auto">
          <a:xfrm>
            <a:off x="1133475" y="553592"/>
            <a:ext cx="6877050" cy="575081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http://visualocart.edu.gr/sites/default/files/artists/690_koyli-4.jpg"/>
          <p:cNvPicPr/>
          <p:nvPr/>
        </p:nvPicPr>
        <p:blipFill>
          <a:blip r:embed="rId3" cstate="print"/>
          <a:srcRect/>
          <a:stretch>
            <a:fillRect/>
          </a:stretch>
        </p:blipFill>
        <p:spPr bwMode="auto">
          <a:xfrm>
            <a:off x="755576" y="188640"/>
            <a:ext cx="7776864" cy="61926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456120" y="332656"/>
            <a:ext cx="8148328" cy="6336704"/>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electronicallearning.files.wordpress.com/2010/05/cf83cf84ceb5cf81ceafcebaceb1cf82-cebacebfcf8dcebbceb7cf82.jpg"/>
          <p:cNvPicPr/>
          <p:nvPr/>
        </p:nvPicPr>
        <p:blipFill>
          <a:blip r:embed="rId3" cstate="print"/>
          <a:srcRect/>
          <a:stretch>
            <a:fillRect/>
          </a:stretch>
        </p:blipFill>
        <p:spPr bwMode="auto">
          <a:xfrm>
            <a:off x="495300" y="260648"/>
            <a:ext cx="8469188" cy="61926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visualocart.edu.gr/sites/default/files/artists/690_koyli-7.jpg"/>
          <p:cNvPicPr/>
          <p:nvPr/>
        </p:nvPicPr>
        <p:blipFill>
          <a:blip r:embed="rId3" cstate="print"/>
          <a:srcRect/>
          <a:stretch>
            <a:fillRect/>
          </a:stretch>
        </p:blipFill>
        <p:spPr bwMode="auto">
          <a:xfrm>
            <a:off x="1619672" y="0"/>
            <a:ext cx="5028778"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43608" y="906840"/>
            <a:ext cx="6984776" cy="54630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Sterikas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Koulis</a:t>
            </a:r>
            <a:endParaRPr kumimoji="0" lang="el-GR"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2000" b="1" dirty="0" smtClean="0">
              <a:solidFill>
                <a:srgbClr val="00206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9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painter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Stergios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Koulis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was born in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Koritsa</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of northern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Epiros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in 1921. In 1922 his family moved to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Florina</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where his father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Anastasios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Koulis</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was appointed as a teacher. He studied philosophy and pedagogical principles in Thessaloniki. From 1941 until 1945 participated in the organization of the National Resistance against the occupation troops and afterwards he was honored with a commemorative medal. Since 1956 he devoted himself to the painting. He took part in three National Exhibitions of </a:t>
            </a:r>
            <a:r>
              <a:rPr kumimoji="0" lang="en-US" sz="20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Zappeio</a:t>
            </a:r>
            <a:r>
              <a:rPr kumimoji="0" lang="en-US" sz="2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and he became a member of the Chamber of Arts and crafts. Simultaneously he was occupied with Poetry and theatre, as well as, scene-painting and direction. In 1977 he was awarded by the association of the Greek literary men, due to his contribution to the Arts and Letters.</a:t>
            </a:r>
            <a:endParaRPr kumimoji="0" lang="en-US" sz="18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457200" y="381000"/>
            <a:ext cx="8229600" cy="13716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
            </a:r>
            <a:br>
              <a:rPr lang="en-US" sz="4000" dirty="0"/>
            </a:br>
            <a:r>
              <a:rPr lang="en-US" sz="4000" dirty="0"/>
              <a:t> </a:t>
            </a:r>
            <a:r>
              <a:rPr lang="en-US" sz="4000" b="1" dirty="0" err="1">
                <a:solidFill>
                  <a:srgbClr val="002060"/>
                </a:solidFill>
              </a:rPr>
              <a:t>Στερίκας</a:t>
            </a:r>
            <a:r>
              <a:rPr lang="en-US" sz="4000" b="1" dirty="0">
                <a:solidFill>
                  <a:srgbClr val="002060"/>
                </a:solidFill>
              </a:rPr>
              <a:t> </a:t>
            </a:r>
            <a:r>
              <a:rPr lang="en-US" sz="4000" b="1" dirty="0" err="1" smtClean="0">
                <a:solidFill>
                  <a:srgbClr val="002060"/>
                </a:solidFill>
              </a:rPr>
              <a:t>Κούλης</a:t>
            </a:r>
            <a:r>
              <a:rPr lang="el-GR" sz="4000" b="1" dirty="0" smtClean="0">
                <a:solidFill>
                  <a:srgbClr val="002060"/>
                </a:solidFill>
              </a:rPr>
              <a:t/>
            </a:r>
            <a:br>
              <a:rPr lang="el-GR" sz="4000" b="1" dirty="0" smtClean="0">
                <a:solidFill>
                  <a:srgbClr val="002060"/>
                </a:solidFill>
              </a:rPr>
            </a:br>
            <a:r>
              <a:rPr lang="el-GR" sz="4000" b="1" dirty="0" smtClean="0">
                <a:solidFill>
                  <a:srgbClr val="002060"/>
                </a:solidFill>
              </a:rPr>
              <a:t>(1921-1995)</a:t>
            </a:r>
            <a:r>
              <a:rPr lang="en-US" sz="4000" b="1" dirty="0" smtClean="0">
                <a:solidFill>
                  <a:srgbClr val="002060"/>
                </a:solidFill>
              </a:rPr>
              <a:t> </a:t>
            </a:r>
            <a:r>
              <a:rPr lang="en-US" sz="4000" b="1" dirty="0">
                <a:solidFill>
                  <a:srgbClr val="002060"/>
                </a:solidFill>
              </a:rPr>
              <a:t/>
            </a:r>
            <a:br>
              <a:rPr lang="en-US" sz="4000" b="1" dirty="0">
                <a:solidFill>
                  <a:srgbClr val="002060"/>
                </a:solidFill>
              </a:rPr>
            </a:br>
            <a:endParaRPr lang="en-US" sz="4000" b="1" dirty="0">
              <a:solidFill>
                <a:srgbClr val="002060"/>
              </a:solidFill>
            </a:endParaRPr>
          </a:p>
        </p:txBody>
      </p:sp>
      <p:pic>
        <p:nvPicPr>
          <p:cNvPr id="4098" name="Picture 2"/>
          <p:cNvPicPr>
            <a:picLocks noChangeAspect="1" noChangeArrowheads="1"/>
          </p:cNvPicPr>
          <p:nvPr/>
        </p:nvPicPr>
        <p:blipFill>
          <a:blip r:embed="rId3" cstate="print"/>
          <a:srcRect/>
          <a:stretch>
            <a:fillRect/>
          </a:stretch>
        </p:blipFill>
        <p:spPr bwMode="auto">
          <a:xfrm>
            <a:off x="685800" y="1916832"/>
            <a:ext cx="3022104" cy="4176464"/>
          </a:xfrm>
          <a:prstGeom prst="rect">
            <a:avLst/>
          </a:prstGeom>
          <a:noFill/>
          <a:ln w="9525" cap="flat">
            <a:noFill/>
            <a:round/>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3886200" y="2971800"/>
            <a:ext cx="4048125" cy="31146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5410200" y="2209800"/>
            <a:ext cx="2571750" cy="1857375"/>
          </a:xfrm>
          <a:prstGeom prst="rect">
            <a:avLst/>
          </a:prstGeom>
          <a:noFill/>
          <a:ln w="9525" cap="flat">
            <a:noFill/>
            <a:round/>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2743200" y="4495800"/>
            <a:ext cx="2000250" cy="1905000"/>
          </a:xfrm>
          <a:prstGeom prst="rect">
            <a:avLst/>
          </a:prstGeom>
          <a:noFill/>
          <a:ln w="9525" cap="flat">
            <a:noFill/>
            <a:round/>
            <a:headEnd/>
            <a:tailEnd/>
          </a:ln>
          <a:effectLst/>
        </p:spPr>
      </p:pic>
      <p:pic>
        <p:nvPicPr>
          <p:cNvPr id="5123" name="Picture 3"/>
          <p:cNvPicPr>
            <a:picLocks noChangeAspect="1" noChangeArrowheads="1"/>
          </p:cNvPicPr>
          <p:nvPr/>
        </p:nvPicPr>
        <p:blipFill>
          <a:blip r:embed="rId5" cstate="print"/>
          <a:srcRect/>
          <a:stretch>
            <a:fillRect/>
          </a:stretch>
        </p:blipFill>
        <p:spPr bwMode="auto">
          <a:xfrm>
            <a:off x="5638800" y="4495800"/>
            <a:ext cx="2381250" cy="1866900"/>
          </a:xfrm>
          <a:prstGeom prst="rect">
            <a:avLst/>
          </a:prstGeom>
          <a:noFill/>
          <a:ln w="9525" cap="flat">
            <a:noFill/>
            <a:round/>
            <a:headEnd/>
            <a:tailEnd/>
          </a:ln>
          <a:effectLst/>
        </p:spPr>
      </p:pic>
      <p:pic>
        <p:nvPicPr>
          <p:cNvPr id="5124" name="Picture 4"/>
          <p:cNvPicPr>
            <a:picLocks noChangeAspect="1" noChangeArrowheads="1"/>
          </p:cNvPicPr>
          <p:nvPr/>
        </p:nvPicPr>
        <p:blipFill>
          <a:blip r:embed="rId6" cstate="print"/>
          <a:srcRect/>
          <a:stretch>
            <a:fillRect/>
          </a:stretch>
        </p:blipFill>
        <p:spPr bwMode="auto">
          <a:xfrm>
            <a:off x="381000" y="457200"/>
            <a:ext cx="4381500" cy="3048000"/>
          </a:xfrm>
          <a:prstGeom prst="rect">
            <a:avLst/>
          </a:prstGeom>
          <a:noFill/>
          <a:ln w="9525" cap="flat">
            <a:noFill/>
            <a:round/>
            <a:headEnd/>
            <a:tailEnd/>
          </a:ln>
          <a:effectLst/>
        </p:spPr>
      </p:pic>
      <p:pic>
        <p:nvPicPr>
          <p:cNvPr id="5125" name="Picture 5"/>
          <p:cNvPicPr>
            <a:picLocks noChangeAspect="1" noChangeArrowheads="1"/>
          </p:cNvPicPr>
          <p:nvPr/>
        </p:nvPicPr>
        <p:blipFill>
          <a:blip r:embed="rId7" cstate="print"/>
          <a:srcRect/>
          <a:stretch>
            <a:fillRect/>
          </a:stretch>
        </p:blipFill>
        <p:spPr bwMode="auto">
          <a:xfrm>
            <a:off x="228600" y="3810000"/>
            <a:ext cx="1809750" cy="2628900"/>
          </a:xfrm>
          <a:prstGeom prst="rect">
            <a:avLst/>
          </a:prstGeom>
          <a:noFill/>
          <a:ln w="9525" cap="flat">
            <a:noFill/>
            <a:round/>
            <a:headEnd/>
            <a:tailEnd/>
          </a:ln>
          <a:effectLst/>
        </p:spPr>
      </p:pic>
      <p:sp>
        <p:nvSpPr>
          <p:cNvPr id="5126" name="Text Box 6"/>
          <p:cNvSpPr txBox="1">
            <a:spLocks noChangeArrowheads="1"/>
          </p:cNvSpPr>
          <p:nvPr/>
        </p:nvSpPr>
        <p:spPr bwMode="auto">
          <a:xfrm>
            <a:off x="5072066" y="500042"/>
            <a:ext cx="3495676" cy="1079399"/>
          </a:xfrm>
          <a:prstGeom prst="rect">
            <a:avLst/>
          </a:prstGeom>
          <a:noFill/>
          <a:ln w="9525" cap="flat">
            <a:noFill/>
            <a:round/>
            <a:headEnd/>
            <a:tailEnd/>
          </a:ln>
          <a:effectLst/>
        </p:spPr>
        <p:txBody>
          <a:bodyPr wrap="square" lIns="90000" tIns="46800" rIns="90000" bIns="46800">
            <a:spAutoFit/>
          </a:bodyPr>
          <a:lstStyle/>
          <a:p>
            <a:pPr algn="ctr">
              <a:spcBef>
                <a:spcPts val="12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solidFill>
                  <a:srgbClr val="002060"/>
                </a:solidFill>
                <a:latin typeface="Tahoma" pitchFamily="32" charset="0"/>
                <a:ea typeface="Lucida Sans Unicode" charset="0"/>
                <a:cs typeface="Lucida Sans Unicode" charset="0"/>
              </a:rPr>
              <a:t>Έργα του </a:t>
            </a:r>
            <a:r>
              <a:rPr lang="el-GR" sz="3200" b="1" dirty="0" err="1">
                <a:solidFill>
                  <a:srgbClr val="002060"/>
                </a:solidFill>
                <a:latin typeface="Tahoma" pitchFamily="32" charset="0"/>
                <a:ea typeface="Lucida Sans Unicode" charset="0"/>
                <a:cs typeface="Lucida Sans Unicode" charset="0"/>
              </a:rPr>
              <a:t>Στερίκα</a:t>
            </a:r>
            <a:r>
              <a:rPr lang="el-GR" sz="3200" b="1" dirty="0">
                <a:solidFill>
                  <a:srgbClr val="002060"/>
                </a:solidFill>
                <a:latin typeface="Tahoma" pitchFamily="32" charset="0"/>
                <a:ea typeface="Lucida Sans Unicode" charset="0"/>
                <a:cs typeface="Lucida Sans Unicode" charset="0"/>
              </a:rPr>
              <a:t> </a:t>
            </a:r>
            <a:r>
              <a:rPr lang="el-GR" sz="3200" b="1" dirty="0" err="1">
                <a:solidFill>
                  <a:srgbClr val="002060"/>
                </a:solidFill>
                <a:latin typeface="Tahoma" pitchFamily="32" charset="0"/>
                <a:ea typeface="Lucida Sans Unicode" charset="0"/>
                <a:cs typeface="Lucida Sans Unicode" charset="0"/>
              </a:rPr>
              <a:t>Κούλη</a:t>
            </a:r>
            <a:endParaRPr lang="el-GR" sz="3200" b="1" dirty="0">
              <a:solidFill>
                <a:srgbClr val="002060"/>
              </a:solidFill>
              <a:latin typeface="Tahoma" pitchFamily="32" charset="0"/>
              <a:ea typeface="Lucida Sans Unicode" charset="0"/>
              <a:cs typeface="Lucida Sans Unicode"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04800" y="908720"/>
            <a:ext cx="8305800" cy="1756508"/>
          </a:xfrm>
          <a:prstGeom prst="rect">
            <a:avLst/>
          </a:prstGeom>
          <a:noFill/>
          <a:ln w="9525" cap="flat">
            <a:noFill/>
            <a:round/>
            <a:headEnd/>
            <a:tailEnd/>
          </a:ln>
          <a:effectLst/>
        </p:spPr>
        <p:txBody>
          <a:bodyPr wrap="square"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FFFFFF"/>
                </a:solidFill>
                <a:latin typeface="Arial" pitchFamily="34" charset="0"/>
                <a:ea typeface="Lucida Sans Unicode" charset="0"/>
                <a:cs typeface="Arial" pitchFamily="34" charset="0"/>
              </a:rPr>
              <a:t>	</a:t>
            </a:r>
            <a:r>
              <a:rPr lang="el-GR" dirty="0" smtClean="0">
                <a:solidFill>
                  <a:srgbClr val="002060"/>
                </a:solidFill>
                <a:latin typeface="Arial" pitchFamily="34" charset="0"/>
                <a:ea typeface="Lucida Sans Unicode" charset="0"/>
                <a:cs typeface="Arial" pitchFamily="34" charset="0"/>
              </a:rPr>
              <a:t>Γεννημένος </a:t>
            </a:r>
            <a:r>
              <a:rPr lang="el-GR" dirty="0">
                <a:solidFill>
                  <a:srgbClr val="002060"/>
                </a:solidFill>
                <a:latin typeface="Arial" pitchFamily="34" charset="0"/>
                <a:ea typeface="Lucida Sans Unicode" charset="0"/>
                <a:cs typeface="Arial" pitchFamily="34" charset="0"/>
              </a:rPr>
              <a:t>στην Κορυτσά το 1921, αυτοδίδακτος, χωρίς τυπικά πανεπιστημιακά προσόντα, υπήρξε από τους πιο δραστήριους ζωγράφους στη Φλώρινα και ο βασικότερος συντελεστής μαζί με τον </a:t>
            </a:r>
            <a:r>
              <a:rPr lang="el-GR" dirty="0" smtClean="0">
                <a:solidFill>
                  <a:srgbClr val="002060"/>
                </a:solidFill>
                <a:latin typeface="Arial" pitchFamily="34" charset="0"/>
                <a:ea typeface="Lucida Sans Unicode" charset="0"/>
                <a:cs typeface="Arial" pitchFamily="34" charset="0"/>
              </a:rPr>
              <a:t>Δημήτρη </a:t>
            </a:r>
            <a:r>
              <a:rPr lang="el-GR" dirty="0" err="1" smtClean="0">
                <a:solidFill>
                  <a:srgbClr val="002060"/>
                </a:solidFill>
                <a:latin typeface="Arial" pitchFamily="34" charset="0"/>
                <a:ea typeface="Lucida Sans Unicode" charset="0"/>
                <a:cs typeface="Arial" pitchFamily="34" charset="0"/>
              </a:rPr>
              <a:t>Καλαμάρα</a:t>
            </a:r>
            <a:r>
              <a:rPr lang="el-GR" dirty="0" smtClean="0">
                <a:solidFill>
                  <a:srgbClr val="002060"/>
                </a:solidFill>
                <a:latin typeface="Arial" pitchFamily="34" charset="0"/>
                <a:ea typeface="Lucida Sans Unicode" charset="0"/>
                <a:cs typeface="Arial" pitchFamily="34" charset="0"/>
              </a:rPr>
              <a:t> </a:t>
            </a:r>
            <a:r>
              <a:rPr lang="el-GR" dirty="0">
                <a:solidFill>
                  <a:srgbClr val="002060"/>
                </a:solidFill>
                <a:latin typeface="Arial" pitchFamily="34" charset="0"/>
                <a:ea typeface="Lucida Sans Unicode" charset="0"/>
                <a:cs typeface="Arial" pitchFamily="34" charset="0"/>
              </a:rPr>
              <a:t>στην ίδρυση της «Στέγης Φιλοτέχνων Φλώρινας» και του Μουσείου Σύγχρονης Τέχνης.</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dirty="0">
              <a:solidFill>
                <a:srgbClr val="002060"/>
              </a:solidFill>
              <a:latin typeface="Arial" pitchFamily="34" charset="0"/>
              <a:ea typeface="Lucida Sans Unicode" charset="0"/>
              <a:cs typeface="Arial" pitchFamily="34"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2060"/>
                </a:solidFill>
                <a:latin typeface="Arial" pitchFamily="34" charset="0"/>
                <a:ea typeface="Lucida Sans Unicode" charset="0"/>
                <a:cs typeface="Arial" pitchFamily="34" charset="0"/>
              </a:rPr>
              <a:t>		</a:t>
            </a:r>
            <a:endParaRPr lang="el-GR" dirty="0">
              <a:solidFill>
                <a:srgbClr val="002060"/>
              </a:solidFill>
              <a:latin typeface="Arial" pitchFamily="34" charset="0"/>
              <a:ea typeface="Lucida Sans Unicode" charset="0"/>
              <a:cs typeface="Arial" pitchFamily="34" charset="0"/>
            </a:endParaRPr>
          </a:p>
        </p:txBody>
      </p:sp>
      <p:sp>
        <p:nvSpPr>
          <p:cNvPr id="6146" name="Rectangle 2"/>
          <p:cNvSpPr>
            <a:spLocks noChangeArrowheads="1"/>
          </p:cNvSpPr>
          <p:nvPr/>
        </p:nvSpPr>
        <p:spPr bwMode="auto">
          <a:xfrm>
            <a:off x="1785918" y="428604"/>
            <a:ext cx="4206875" cy="642938"/>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a:solidFill>
                  <a:srgbClr val="002060"/>
                </a:solidFill>
                <a:latin typeface="Tahoma" pitchFamily="32" charset="0"/>
                <a:ea typeface="Lucida Sans Unicode" charset="0"/>
                <a:cs typeface="Lucida Sans Unicode" charset="0"/>
              </a:rPr>
              <a:t>Ο </a:t>
            </a:r>
            <a:r>
              <a:rPr lang="el-GR" b="1" dirty="0" err="1">
                <a:solidFill>
                  <a:srgbClr val="002060"/>
                </a:solidFill>
                <a:latin typeface="Tahoma" pitchFamily="32" charset="0"/>
                <a:ea typeface="Lucida Sans Unicode" charset="0"/>
                <a:cs typeface="Lucida Sans Unicode" charset="0"/>
              </a:rPr>
              <a:t>Στερίκας</a:t>
            </a:r>
            <a:r>
              <a:rPr lang="el-GR" b="1" dirty="0">
                <a:solidFill>
                  <a:srgbClr val="002060"/>
                </a:solidFill>
                <a:latin typeface="Tahoma" pitchFamily="32" charset="0"/>
                <a:ea typeface="Lucida Sans Unicode" charset="0"/>
                <a:cs typeface="Lucida Sans Unicode" charset="0"/>
              </a:rPr>
              <a:t> </a:t>
            </a:r>
            <a:r>
              <a:rPr lang="el-GR" b="1" dirty="0" err="1">
                <a:solidFill>
                  <a:srgbClr val="002060"/>
                </a:solidFill>
                <a:latin typeface="Tahoma" pitchFamily="32" charset="0"/>
                <a:ea typeface="Lucida Sans Unicode" charset="0"/>
                <a:cs typeface="Lucida Sans Unicode" charset="0"/>
              </a:rPr>
              <a:t>Κούλης</a:t>
            </a:r>
            <a:r>
              <a:rPr lang="el-GR" b="1" dirty="0">
                <a:solidFill>
                  <a:srgbClr val="002060"/>
                </a:solidFill>
                <a:latin typeface="Tahoma" pitchFamily="32" charset="0"/>
                <a:ea typeface="Lucida Sans Unicode" charset="0"/>
                <a:cs typeface="Lucida Sans Unicode" charset="0"/>
              </a:rPr>
              <a:t> και το έργο του </a:t>
            </a:r>
            <a:br>
              <a:rPr lang="el-GR" b="1" dirty="0">
                <a:solidFill>
                  <a:srgbClr val="002060"/>
                </a:solidFill>
                <a:latin typeface="Tahoma" pitchFamily="32" charset="0"/>
                <a:ea typeface="Lucida Sans Unicode" charset="0"/>
                <a:cs typeface="Lucida Sans Unicode" charset="0"/>
              </a:rPr>
            </a:br>
            <a:endParaRPr lang="el-GR" b="1" dirty="0">
              <a:solidFill>
                <a:srgbClr val="002060"/>
              </a:solidFill>
              <a:latin typeface="Tahoma" pitchFamily="32" charset="0"/>
              <a:ea typeface="Lucida Sans Unicode" charset="0"/>
              <a:cs typeface="Lucida Sans Unicode" charset="0"/>
            </a:endParaRPr>
          </a:p>
        </p:txBody>
      </p:sp>
      <p:pic>
        <p:nvPicPr>
          <p:cNvPr id="4" name="3 - Εικόνα" descr="http://farm4.staticflickr.com/3031/2951319043_5483814560.jpg"/>
          <p:cNvPicPr/>
          <p:nvPr/>
        </p:nvPicPr>
        <p:blipFill>
          <a:blip r:embed="rId3" cstate="print"/>
          <a:srcRect/>
          <a:stretch>
            <a:fillRect/>
          </a:stretch>
        </p:blipFill>
        <p:spPr bwMode="auto">
          <a:xfrm>
            <a:off x="395536" y="2276872"/>
            <a:ext cx="3312368" cy="3600400"/>
          </a:xfrm>
          <a:prstGeom prst="rect">
            <a:avLst/>
          </a:prstGeom>
          <a:noFill/>
          <a:ln w="9525">
            <a:noFill/>
            <a:miter lim="800000"/>
            <a:headEnd/>
            <a:tailEnd/>
          </a:ln>
        </p:spPr>
      </p:pic>
      <p:sp>
        <p:nvSpPr>
          <p:cNvPr id="14338" name="Rectangle 2"/>
          <p:cNvSpPr>
            <a:spLocks noChangeArrowheads="1"/>
          </p:cNvSpPr>
          <p:nvPr/>
        </p:nvSpPr>
        <p:spPr bwMode="auto">
          <a:xfrm>
            <a:off x="3707904" y="2113813"/>
            <a:ext cx="489654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 1922 εγκαταστάθηκε με τους γονείς του</a:t>
            </a:r>
            <a:r>
              <a:rPr kumimoji="0" lang="el-GR" sz="180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μόνιμα στη Φλώρινα, όπου ο πατέρας του </a:t>
            </a:r>
            <a:r>
              <a:rPr kumimoji="0" lang="el-GR" sz="180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Αναστάσιος </a:t>
            </a:r>
            <a:r>
              <a:rPr kumimoji="0" lang="el-GR" sz="180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Κούλης</a:t>
            </a: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διορίστηκε δάσκαλος.</a:t>
            </a:r>
            <a:endParaRPr kumimoji="0" lang="el-GR" sz="90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Σπούδασε Φιλοσοφία και Παιδαγωγικά</a:t>
            </a:r>
            <a:r>
              <a:rPr kumimoji="0" lang="el-GR" sz="180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στη Θεσσαλονίκη.</a:t>
            </a:r>
            <a:endParaRPr kumimoji="0" lang="el-GR" sz="90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Από το 1941 μέχρι το 1945 συμμετείχε στην Εθνική Αντίσταση εναντίον των στρατευμάτων κατοχής και τιμήθηκε με ειδικό αναμνηστικό μετάλλιο.</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8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Από το 1956 αφοσιώθηκε στην Ζωγραφική. Πήρε μέρος σε τρεις Πανελλήνιες Εκθέσεις του Ζαππείου και έγινε μέλος του Καλλιτεχνικού Επιμελητηρίου Ελλάδος. Παράλληλα ασχολήθηκε με την Ποίηση και το Θέατρο καθώς και την Σκηνογραφία και Σκηνοθεσία</a:t>
            </a:r>
            <a:r>
              <a:rPr kumimoji="0" lang="el-GR" sz="1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l-GR" sz="1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762000" y="990600"/>
            <a:ext cx="7848600" cy="5218994"/>
          </a:xfrm>
          <a:prstGeom prst="rect">
            <a:avLst/>
          </a:prstGeom>
          <a:noFill/>
          <a:ln w="9525" cap="flat">
            <a:noFill/>
            <a:round/>
            <a:headEnd/>
            <a:tailEnd/>
          </a:ln>
          <a:effec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FFFFFF"/>
                </a:solidFill>
                <a:latin typeface="Tahoma" pitchFamily="32" charset="0"/>
                <a:ea typeface="Lucida Sans Unicode" charset="0"/>
                <a:cs typeface="Lucida Sans Unicode" charset="0"/>
              </a:rPr>
              <a:t>	</a:t>
            </a:r>
            <a:r>
              <a:rPr lang="en-US" dirty="0" smtClean="0">
                <a:solidFill>
                  <a:srgbClr val="002060"/>
                </a:solidFill>
                <a:latin typeface="Tahoma" pitchFamily="32" charset="0"/>
                <a:ea typeface="Lucida Sans Unicode" charset="0"/>
                <a:cs typeface="Lucida Sans Unicode" charset="0"/>
              </a:rPr>
              <a:t>	</a:t>
            </a:r>
            <a:r>
              <a:rPr lang="el-GR" b="1" dirty="0" smtClean="0">
                <a:solidFill>
                  <a:srgbClr val="002060"/>
                </a:solidFill>
                <a:latin typeface="Arial" pitchFamily="34" charset="0"/>
                <a:ea typeface="Times New Roman" pitchFamily="18" charset="0"/>
                <a:cs typeface="Arial" pitchFamily="34" charset="0"/>
              </a:rPr>
              <a:t> </a:t>
            </a:r>
            <a:r>
              <a:rPr lang="el-GR" dirty="0" smtClean="0">
                <a:solidFill>
                  <a:srgbClr val="002060"/>
                </a:solidFill>
                <a:latin typeface="Arial" pitchFamily="34" charset="0"/>
                <a:ea typeface="Times New Roman" pitchFamily="18" charset="0"/>
                <a:cs typeface="Arial" pitchFamily="34" charset="0"/>
              </a:rPr>
              <a:t>Το 1977 βραβεύθηκε από τον Σύλλογο Ελλήνων Λογοτεχνών για την προσφορά του στα Γράμματα και τις Τέχνες.</a:t>
            </a:r>
            <a:r>
              <a:rPr lang="el-GR" dirty="0" smtClean="0">
                <a:solidFill>
                  <a:srgbClr val="002060"/>
                </a:solidFill>
                <a:latin typeface="Arial" pitchFamily="34" charset="0"/>
                <a:cs typeface="Arial" pitchFamily="34" charset="0"/>
              </a:rPr>
              <a:t>.</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2060"/>
                </a:solidFill>
                <a:latin typeface="Arial" pitchFamily="34" charset="0"/>
                <a:ea typeface="Lucida Sans Unicode" charset="0"/>
                <a:cs typeface="Arial" pitchFamily="34" charset="0"/>
              </a:rPr>
              <a:t>		Το </a:t>
            </a:r>
            <a:r>
              <a:rPr lang="el-GR" dirty="0">
                <a:solidFill>
                  <a:srgbClr val="002060"/>
                </a:solidFill>
                <a:latin typeface="Arial" pitchFamily="34" charset="0"/>
                <a:ea typeface="Lucida Sans Unicode" charset="0"/>
                <a:cs typeface="Arial" pitchFamily="34" charset="0"/>
              </a:rPr>
              <a:t>1973 αλλάζει το </a:t>
            </a:r>
            <a:r>
              <a:rPr lang="el-GR" dirty="0" err="1">
                <a:solidFill>
                  <a:srgbClr val="002060"/>
                </a:solidFill>
                <a:latin typeface="Arial" pitchFamily="34" charset="0"/>
                <a:ea typeface="Lucida Sans Unicode" charset="0"/>
                <a:cs typeface="Arial" pitchFamily="34" charset="0"/>
              </a:rPr>
              <a:t>τεχνοτροπικό</a:t>
            </a:r>
            <a:r>
              <a:rPr lang="el-GR" dirty="0">
                <a:solidFill>
                  <a:srgbClr val="002060"/>
                </a:solidFill>
                <a:latin typeface="Arial" pitchFamily="34" charset="0"/>
                <a:ea typeface="Lucida Sans Unicode" charset="0"/>
                <a:cs typeface="Arial" pitchFamily="34" charset="0"/>
              </a:rPr>
              <a:t> του ύφος, όπως και </a:t>
            </a:r>
            <a:r>
              <a:rPr lang="el-GR" dirty="0">
                <a:solidFill>
                  <a:srgbClr val="002060"/>
                </a:solidFill>
                <a:latin typeface="Tahoma" pitchFamily="32" charset="0"/>
                <a:ea typeface="Lucida Sans Unicode" charset="0"/>
                <a:cs typeface="Lucida Sans Unicode" charset="0"/>
              </a:rPr>
              <a:t>το 1980, με θεματική που θα επικεντρωθεί συχνά στην κοινωνική ευαισθητοποίηση, στα ειρηνιστικά κινήματα.</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dirty="0">
              <a:solidFill>
                <a:srgbClr val="002060"/>
              </a:solidFill>
              <a:latin typeface="Tahoma" pitchFamily="32" charset="0"/>
              <a:ea typeface="Lucida Sans Unicode" charset="0"/>
              <a:cs typeface="Lucida Sans Unicode"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2060"/>
                </a:solidFill>
                <a:latin typeface="Tahoma" pitchFamily="32" charset="0"/>
                <a:ea typeface="Lucida Sans Unicode" charset="0"/>
                <a:cs typeface="Lucida Sans Unicode" charset="0"/>
              </a:rPr>
              <a:t>		</a:t>
            </a:r>
            <a:r>
              <a:rPr lang="el-GR" dirty="0" smtClean="0">
                <a:solidFill>
                  <a:srgbClr val="002060"/>
                </a:solidFill>
                <a:latin typeface="Tahoma" pitchFamily="32" charset="0"/>
                <a:ea typeface="Lucida Sans Unicode" charset="0"/>
                <a:cs typeface="Lucida Sans Unicode" charset="0"/>
              </a:rPr>
              <a:t>Πεθαίνει στις 10 Ιουνίου 1995.</a:t>
            </a:r>
            <a:endParaRPr lang="el-GR" dirty="0">
              <a:solidFill>
                <a:srgbClr val="002060"/>
              </a:solidFill>
              <a:latin typeface="Tahoma" pitchFamily="32" charset="0"/>
              <a:ea typeface="Lucida Sans Unicode" charset="0"/>
              <a:cs typeface="Lucida Sans Unicode"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dirty="0">
              <a:solidFill>
                <a:srgbClr val="002060"/>
              </a:solidFill>
              <a:latin typeface="Tahoma" pitchFamily="32" charset="0"/>
              <a:ea typeface="Lucida Sans Unicode" charset="0"/>
              <a:cs typeface="Lucida Sans Unicode"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2060"/>
                </a:solidFill>
                <a:latin typeface="Tahoma" pitchFamily="32" charset="0"/>
                <a:ea typeface="Lucida Sans Unicode" charset="0"/>
                <a:cs typeface="Lucida Sans Unicode" charset="0"/>
              </a:rPr>
              <a:t>		</a:t>
            </a:r>
            <a:r>
              <a:rPr lang="el-GR" dirty="0" smtClean="0">
                <a:solidFill>
                  <a:srgbClr val="002060"/>
                </a:solidFill>
                <a:latin typeface="Tahoma" pitchFamily="32" charset="0"/>
                <a:ea typeface="Lucida Sans Unicode" charset="0"/>
                <a:cs typeface="Lucida Sans Unicode" charset="0"/>
              </a:rPr>
              <a:t>Όπως </a:t>
            </a:r>
            <a:r>
              <a:rPr lang="el-GR" dirty="0">
                <a:solidFill>
                  <a:srgbClr val="002060"/>
                </a:solidFill>
                <a:latin typeface="Tahoma" pitchFamily="32" charset="0"/>
                <a:ea typeface="Lucida Sans Unicode" charset="0"/>
                <a:cs typeface="Lucida Sans Unicode" charset="0"/>
              </a:rPr>
              <a:t>ο ίδιος δήλωσε σε συνέντευξή του στο «7 μέρες </a:t>
            </a:r>
            <a:r>
              <a:rPr lang="el-GR" dirty="0" err="1">
                <a:solidFill>
                  <a:srgbClr val="002060"/>
                </a:solidFill>
                <a:latin typeface="Tahoma" pitchFamily="32" charset="0"/>
                <a:ea typeface="Lucida Sans Unicode" charset="0"/>
                <a:cs typeface="Lucida Sans Unicode" charset="0"/>
              </a:rPr>
              <a:t>Μαγκαζίνο</a:t>
            </a:r>
            <a:r>
              <a:rPr lang="el-GR" dirty="0">
                <a:solidFill>
                  <a:srgbClr val="002060"/>
                </a:solidFill>
                <a:latin typeface="Tahoma" pitchFamily="32" charset="0"/>
                <a:ea typeface="Lucida Sans Unicode" charset="0"/>
                <a:cs typeface="Lucida Sans Unicode" charset="0"/>
              </a:rPr>
              <a:t>» </a:t>
            </a:r>
            <a:r>
              <a:rPr lang="en-US" dirty="0" smtClean="0">
                <a:solidFill>
                  <a:srgbClr val="002060"/>
                </a:solidFill>
                <a:latin typeface="Tahoma" pitchFamily="32" charset="0"/>
                <a:ea typeface="Lucida Sans Unicode" charset="0"/>
                <a:cs typeface="Lucida Sans Unicode" charset="0"/>
              </a:rPr>
              <a:t>				</a:t>
            </a:r>
            <a:r>
              <a:rPr lang="el-GR" dirty="0" smtClean="0">
                <a:solidFill>
                  <a:srgbClr val="002060"/>
                </a:solidFill>
                <a:latin typeface="Tahoma" pitchFamily="32" charset="0"/>
                <a:ea typeface="Lucida Sans Unicode" charset="0"/>
                <a:cs typeface="Lucida Sans Unicode" charset="0"/>
              </a:rPr>
              <a:t>(</a:t>
            </a:r>
            <a:r>
              <a:rPr lang="el-GR" dirty="0">
                <a:solidFill>
                  <a:srgbClr val="002060"/>
                </a:solidFill>
                <a:latin typeface="Tahoma" pitchFamily="32" charset="0"/>
                <a:ea typeface="Lucida Sans Unicode" charset="0"/>
                <a:cs typeface="Lucida Sans Unicode" charset="0"/>
              </a:rPr>
              <a:t>Οκτώβρης 1992): </a:t>
            </a:r>
            <a:endParaRPr lang="el-GR" dirty="0" smtClean="0">
              <a:solidFill>
                <a:srgbClr val="002060"/>
              </a:solidFill>
              <a:latin typeface="Tahoma" pitchFamily="32" charset="0"/>
              <a:ea typeface="Lucida Sans Unicode" charset="0"/>
              <a:cs typeface="Lucida Sans Unicode"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dirty="0">
              <a:solidFill>
                <a:srgbClr val="002060"/>
              </a:solidFill>
              <a:latin typeface="Tahoma" pitchFamily="32" charset="0"/>
              <a:ea typeface="Lucida Sans Unicode" charset="0"/>
              <a:cs typeface="Lucida Sans Unicode" charset="0"/>
            </a:endParaRPr>
          </a:p>
          <a:p>
            <a:pPr algn="just">
              <a:lnSpc>
                <a:spcPct val="15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i="1" dirty="0">
                <a:solidFill>
                  <a:srgbClr val="002060"/>
                </a:solidFill>
                <a:latin typeface="Tahoma" pitchFamily="32" charset="0"/>
                <a:ea typeface="Lucida Sans Unicode" charset="0"/>
                <a:cs typeface="Lucida Sans Unicode" charset="0"/>
              </a:rPr>
              <a:t>«όπου κι αν είχα γεννηθεί, θα είχα μείνει πάλι στη γενέτειρα μου </a:t>
            </a:r>
            <a:r>
              <a:rPr lang="el-GR" b="1" i="1" dirty="0" smtClean="0">
                <a:solidFill>
                  <a:srgbClr val="002060"/>
                </a:solidFill>
                <a:latin typeface="Tahoma" pitchFamily="32" charset="0"/>
                <a:ea typeface="Lucida Sans Unicode" charset="0"/>
                <a:cs typeface="Lucida Sans Unicode" charset="0"/>
              </a:rPr>
              <a:t>.Στη </a:t>
            </a:r>
            <a:r>
              <a:rPr lang="el-GR" b="1" i="1" dirty="0">
                <a:solidFill>
                  <a:srgbClr val="002060"/>
                </a:solidFill>
                <a:latin typeface="Tahoma" pitchFamily="32" charset="0"/>
                <a:ea typeface="Lucida Sans Unicode" charset="0"/>
                <a:cs typeface="Lucida Sans Unicode" charset="0"/>
              </a:rPr>
              <a:t>Φλώρινα έμεινα, για να μπορώ να είμαι ανεπηρέαστος από το σύγχρονο, αναρχικό, παρηκμασμένο κόσμο, αλλά κυρίως γιατί η Φλώρινα είναι ένας ωραίος τόπος, με χαρακτήρα, με ωραία φθινόπωρα</a:t>
            </a:r>
            <a:r>
              <a:rPr lang="en-US" b="1" i="1" dirty="0">
                <a:solidFill>
                  <a:srgbClr val="002060"/>
                </a:solidFill>
                <a:latin typeface="Tahoma" pitchFamily="32" charset="0"/>
                <a:ea typeface="Lucida Sans Unicode" charset="0"/>
                <a:cs typeface="Lucida Sans Unicode" charset="0"/>
              </a:rPr>
              <a:t> </a:t>
            </a:r>
            <a:r>
              <a:rPr lang="el-GR" b="1" i="1" dirty="0">
                <a:solidFill>
                  <a:srgbClr val="002060"/>
                </a:solidFill>
                <a:latin typeface="Tahoma" pitchFamily="32" charset="0"/>
                <a:ea typeface="Lucida Sans Unicode" charset="0"/>
                <a:cs typeface="Lucida Sans Unicode" charset="0"/>
              </a:rPr>
              <a:t>και τρυφερές άνοιξες».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57200" y="548680"/>
            <a:ext cx="7926388" cy="789576"/>
          </a:xfrm>
          <a:prstGeom prst="rect">
            <a:avLst/>
          </a:prstGeom>
          <a:noFill/>
          <a:ln w="9525" cap="flat">
            <a:noFill/>
            <a:round/>
            <a:headEnd/>
            <a:tailEnd/>
          </a:ln>
          <a:effectLst/>
        </p:spPr>
        <p:txBody>
          <a:bodyPr wrap="square" lIns="90000" tIns="46800" rIns="90000" bIns="46800">
            <a:spAutoFit/>
          </a:bodyPr>
          <a:lstStyle/>
          <a:p>
            <a:pPr algn="just">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solidFill>
                  <a:srgbClr val="002060"/>
                </a:solidFill>
                <a:latin typeface="Tahoma" pitchFamily="32" charset="0"/>
                <a:ea typeface="Lucida Sans Unicode" charset="0"/>
                <a:cs typeface="Lucida Sans Unicode" charset="0"/>
              </a:rPr>
              <a:t>Το</a:t>
            </a:r>
            <a:r>
              <a:rPr lang="en-US" dirty="0">
                <a:solidFill>
                  <a:srgbClr val="002060"/>
                </a:solidFill>
                <a:latin typeface="Tahoma" pitchFamily="32" charset="0"/>
                <a:ea typeface="Lucida Sans Unicode" charset="0"/>
                <a:cs typeface="Lucida Sans Unicode" charset="0"/>
              </a:rPr>
              <a:t> </a:t>
            </a:r>
            <a:r>
              <a:rPr lang="en-US" dirty="0" err="1">
                <a:solidFill>
                  <a:srgbClr val="002060"/>
                </a:solidFill>
                <a:latin typeface="Tahoma" pitchFamily="32" charset="0"/>
                <a:ea typeface="Lucida Sans Unicode" charset="0"/>
                <a:cs typeface="Lucida Sans Unicode" charset="0"/>
              </a:rPr>
              <a:t>καλοκαίρι</a:t>
            </a:r>
            <a:r>
              <a:rPr lang="en-US" dirty="0">
                <a:solidFill>
                  <a:srgbClr val="002060"/>
                </a:solidFill>
                <a:latin typeface="Tahoma" pitchFamily="32" charset="0"/>
                <a:ea typeface="Lucida Sans Unicode" charset="0"/>
                <a:cs typeface="Lucida Sans Unicode" charset="0"/>
              </a:rPr>
              <a:t> </a:t>
            </a:r>
            <a:r>
              <a:rPr lang="en-US" dirty="0" err="1">
                <a:solidFill>
                  <a:srgbClr val="002060"/>
                </a:solidFill>
                <a:latin typeface="Tahoma" pitchFamily="32" charset="0"/>
                <a:ea typeface="Lucida Sans Unicode" charset="0"/>
                <a:cs typeface="Lucida Sans Unicode" charset="0"/>
              </a:rPr>
              <a:t>του</a:t>
            </a:r>
            <a:r>
              <a:rPr lang="en-US" dirty="0">
                <a:solidFill>
                  <a:srgbClr val="002060"/>
                </a:solidFill>
                <a:latin typeface="Tahoma" pitchFamily="32" charset="0"/>
                <a:ea typeface="Lucida Sans Unicode" charset="0"/>
                <a:cs typeface="Lucida Sans Unicode" charset="0"/>
              </a:rPr>
              <a:t> 1995 </a:t>
            </a:r>
            <a:r>
              <a:rPr lang="en-US" dirty="0" err="1">
                <a:solidFill>
                  <a:srgbClr val="002060"/>
                </a:solidFill>
                <a:latin typeface="Tahoma" pitchFamily="32" charset="0"/>
                <a:ea typeface="Lucida Sans Unicode" charset="0"/>
                <a:cs typeface="Lucida Sans Unicode" charset="0"/>
              </a:rPr>
              <a:t>πεθαίνει</a:t>
            </a:r>
            <a:r>
              <a:rPr lang="en-US" dirty="0">
                <a:solidFill>
                  <a:srgbClr val="002060"/>
                </a:solidFill>
                <a:latin typeface="Tahoma" pitchFamily="32" charset="0"/>
                <a:ea typeface="Lucida Sans Unicode" charset="0"/>
                <a:cs typeface="Lucida Sans Unicode" charset="0"/>
              </a:rPr>
              <a:t> ο </a:t>
            </a:r>
            <a:r>
              <a:rPr lang="en-US" dirty="0" err="1">
                <a:solidFill>
                  <a:srgbClr val="002060"/>
                </a:solidFill>
                <a:latin typeface="Tahoma" pitchFamily="32" charset="0"/>
                <a:ea typeface="Lucida Sans Unicode" charset="0"/>
                <a:cs typeface="Lucida Sans Unicode" charset="0"/>
              </a:rPr>
              <a:t>Στερίκας</a:t>
            </a:r>
            <a:r>
              <a:rPr lang="en-US" dirty="0">
                <a:solidFill>
                  <a:srgbClr val="002060"/>
                </a:solidFill>
                <a:latin typeface="Tahoma" pitchFamily="32" charset="0"/>
                <a:ea typeface="Lucida Sans Unicode" charset="0"/>
                <a:cs typeface="Lucida Sans Unicode" charset="0"/>
              </a:rPr>
              <a:t> </a:t>
            </a:r>
            <a:r>
              <a:rPr lang="en-US" dirty="0" err="1" smtClean="0">
                <a:solidFill>
                  <a:srgbClr val="002060"/>
                </a:solidFill>
                <a:latin typeface="Tahoma" pitchFamily="32" charset="0"/>
                <a:ea typeface="Lucida Sans Unicode" charset="0"/>
                <a:cs typeface="Lucida Sans Unicode" charset="0"/>
              </a:rPr>
              <a:t>Κο</a:t>
            </a:r>
            <a:r>
              <a:rPr lang="el-GR" dirty="0" smtClean="0">
                <a:solidFill>
                  <a:srgbClr val="002060"/>
                </a:solidFill>
                <a:latin typeface="Tahoma" pitchFamily="32" charset="0"/>
                <a:ea typeface="Lucida Sans Unicode" charset="0"/>
                <a:cs typeface="Lucida Sans Unicode" charset="0"/>
              </a:rPr>
              <a:t>ύ</a:t>
            </a:r>
            <a:r>
              <a:rPr lang="en-US" dirty="0" err="1" smtClean="0">
                <a:solidFill>
                  <a:srgbClr val="002060"/>
                </a:solidFill>
                <a:latin typeface="Tahoma" pitchFamily="32" charset="0"/>
                <a:ea typeface="Lucida Sans Unicode" charset="0"/>
                <a:cs typeface="Lucida Sans Unicode" charset="0"/>
              </a:rPr>
              <a:t>λης</a:t>
            </a:r>
            <a:r>
              <a:rPr lang="en-US" dirty="0">
                <a:solidFill>
                  <a:srgbClr val="002060"/>
                </a:solidFill>
                <a:latin typeface="Tahoma" pitchFamily="32" charset="0"/>
                <a:ea typeface="Lucida Sans Unicode" charset="0"/>
                <a:cs typeface="Lucida Sans Unicode" charset="0"/>
              </a:rPr>
              <a:t>. </a:t>
            </a:r>
            <a:r>
              <a:rPr lang="el-GR" dirty="0">
                <a:solidFill>
                  <a:srgbClr val="002060"/>
                </a:solidFill>
                <a:latin typeface="Tahoma" pitchFamily="32" charset="0"/>
                <a:ea typeface="Lucida Sans Unicode" charset="0"/>
                <a:cs typeface="Lucida Sans Unicode" charset="0"/>
              </a:rPr>
              <a:t>Ένα χρόνο μετά στις </a:t>
            </a:r>
          </a:p>
          <a:p>
            <a:pPr algn="just">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a:solidFill>
                  <a:srgbClr val="002060"/>
                </a:solidFill>
                <a:latin typeface="Tahoma" pitchFamily="32" charset="0"/>
                <a:ea typeface="Lucida Sans Unicode" charset="0"/>
                <a:cs typeface="Lucida Sans Unicode" charset="0"/>
              </a:rPr>
              <a:t>10 Ιουνίου του 1996 γίνεται έκθεση αφιερωμένη στη μνήμη του καλλιτέχνη</a:t>
            </a:r>
            <a:r>
              <a:rPr lang="el-GR" dirty="0">
                <a:solidFill>
                  <a:srgbClr val="FFFFFF"/>
                </a:solidFill>
                <a:latin typeface="Tahoma" pitchFamily="32" charset="0"/>
                <a:ea typeface="Lucida Sans Unicode" charset="0"/>
                <a:cs typeface="Lucida Sans Unicode" charset="0"/>
              </a:rPr>
              <a:t>. </a:t>
            </a:r>
          </a:p>
        </p:txBody>
      </p:sp>
      <p:graphicFrame>
        <p:nvGraphicFramePr>
          <p:cNvPr id="5" name="4 - Πίνακας"/>
          <p:cNvGraphicFramePr>
            <a:graphicFrameLocks noGrp="1"/>
          </p:cNvGraphicFramePr>
          <p:nvPr/>
        </p:nvGraphicFramePr>
        <p:xfrm>
          <a:off x="539552" y="1556792"/>
          <a:ext cx="7704856" cy="4968552"/>
        </p:xfrm>
        <a:graphic>
          <a:graphicData uri="http://schemas.openxmlformats.org/drawingml/2006/table">
            <a:tbl>
              <a:tblPr/>
              <a:tblGrid>
                <a:gridCol w="7704856"/>
              </a:tblGrid>
              <a:tr h="4968552">
                <a:tc>
                  <a:txBody>
                    <a:bodyPr/>
                    <a:lstStyle/>
                    <a:p>
                      <a:pPr algn="ctr">
                        <a:spcAft>
                          <a:spcPts val="0"/>
                        </a:spcAft>
                      </a:pPr>
                      <a:r>
                        <a:rPr lang="el-GR" sz="1600" b="1" dirty="0">
                          <a:solidFill>
                            <a:srgbClr val="002060"/>
                          </a:solidFill>
                          <a:latin typeface="Arial"/>
                          <a:ea typeface="Times New Roman"/>
                          <a:cs typeface="Times New Roman"/>
                        </a:rPr>
                        <a:t>«</a:t>
                      </a:r>
                      <a:r>
                        <a:rPr lang="el-GR" sz="1800" b="1" dirty="0">
                          <a:solidFill>
                            <a:srgbClr val="002060"/>
                          </a:solidFill>
                          <a:latin typeface="Arial"/>
                          <a:ea typeface="Times New Roman"/>
                          <a:cs typeface="Times New Roman"/>
                        </a:rPr>
                        <a:t>Η ΠΟΛΙΤΙΚΗ ΕΞΟΥΣΙΑ ΕΙΝΑΙ ΑΠΑΘΗΣ ΜΠΡΟΣΤΑ ΣΤΟ ΕΡΓΟ ΤΗΣ ΤΕΧΝΗΣ »</a:t>
                      </a:r>
                      <a:br>
                        <a:rPr lang="el-GR" sz="1800" b="1" dirty="0">
                          <a:solidFill>
                            <a:srgbClr val="002060"/>
                          </a:solidFill>
                          <a:latin typeface="Arial"/>
                          <a:ea typeface="Times New Roman"/>
                          <a:cs typeface="Times New Roman"/>
                        </a:rPr>
                      </a:br>
                      <a:r>
                        <a:rPr lang="el-GR" sz="1800" b="1" dirty="0">
                          <a:solidFill>
                            <a:srgbClr val="002060"/>
                          </a:solidFill>
                          <a:latin typeface="Arial"/>
                          <a:ea typeface="Times New Roman"/>
                          <a:cs typeface="Times New Roman"/>
                        </a:rPr>
                        <a:t>Στέργιος </a:t>
                      </a:r>
                      <a:r>
                        <a:rPr lang="el-GR" sz="1800" b="1" dirty="0" err="1">
                          <a:solidFill>
                            <a:srgbClr val="002060"/>
                          </a:solidFill>
                          <a:latin typeface="Arial"/>
                          <a:ea typeface="Times New Roman"/>
                          <a:cs typeface="Times New Roman"/>
                        </a:rPr>
                        <a:t>Κούλης</a:t>
                      </a:r>
                      <a:r>
                        <a:rPr lang="el-GR" sz="1800" b="1" dirty="0">
                          <a:solidFill>
                            <a:srgbClr val="002060"/>
                          </a:solidFill>
                          <a:latin typeface="Arial"/>
                          <a:ea typeface="Times New Roman"/>
                          <a:cs typeface="Times New Roman"/>
                        </a:rPr>
                        <a:t> Φλωρινιώτης Ζωγράφος </a:t>
                      </a:r>
                      <a:endParaRPr lang="el-GR" sz="1800" b="1" dirty="0" smtClean="0">
                        <a:solidFill>
                          <a:srgbClr val="002060"/>
                        </a:solidFill>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600" b="1" dirty="0" smtClean="0">
                        <a:latin typeface="Arial"/>
                        <a:ea typeface="Times New Roman"/>
                        <a:cs typeface="Times New Roman"/>
                      </a:endParaRPr>
                    </a:p>
                    <a:p>
                      <a:pPr algn="ctr">
                        <a:spcAft>
                          <a:spcPts val="0"/>
                        </a:spcAft>
                      </a:pPr>
                      <a:endParaRPr lang="el-GR" sz="1100" dirty="0">
                        <a:latin typeface="Times New Roman"/>
                        <a:ea typeface="Times New Roman"/>
                        <a:cs typeface="Times New Roman"/>
                      </a:endParaRPr>
                    </a:p>
                    <a:p>
                      <a:pPr algn="ctr">
                        <a:spcAft>
                          <a:spcPts val="0"/>
                        </a:spcAft>
                      </a:pPr>
                      <a:r>
                        <a:rPr lang="el-GR" sz="1600" b="1" dirty="0">
                          <a:latin typeface="Arial"/>
                          <a:ea typeface="Times New Roman"/>
                          <a:cs typeface="Times New Roman"/>
                        </a:rPr>
                        <a:t/>
                      </a:r>
                      <a:br>
                        <a:rPr lang="el-GR" sz="1600" b="1" dirty="0">
                          <a:latin typeface="Arial"/>
                          <a:ea typeface="Times New Roman"/>
                          <a:cs typeface="Times New Roman"/>
                        </a:rPr>
                      </a:br>
                      <a:r>
                        <a:rPr lang="el-GR" sz="1600" b="1" dirty="0">
                          <a:latin typeface="Arial"/>
                          <a:ea typeface="Times New Roman"/>
                          <a:cs typeface="Times New Roman"/>
                        </a:rPr>
                        <a:t/>
                      </a:r>
                      <a:br>
                        <a:rPr lang="el-GR" sz="1600" b="1" dirty="0">
                          <a:latin typeface="Arial"/>
                          <a:ea typeface="Times New Roman"/>
                          <a:cs typeface="Times New Roman"/>
                        </a:rPr>
                      </a:br>
                      <a:endParaRPr lang="el-GR" sz="1100" dirty="0">
                        <a:latin typeface="Times New Roman"/>
                        <a:ea typeface="Times New Roman"/>
                        <a:cs typeface="Times New Roman"/>
                      </a:endParaRPr>
                    </a:p>
                    <a:p>
                      <a:pPr algn="ctr">
                        <a:spcAft>
                          <a:spcPts val="0"/>
                        </a:spcAft>
                      </a:pPr>
                      <a:r>
                        <a:rPr lang="el-GR" sz="1600" b="1" dirty="0">
                          <a:latin typeface="Arial"/>
                          <a:ea typeface="Times New Roman"/>
                          <a:cs typeface="Times New Roman"/>
                        </a:rPr>
                        <a:t/>
                      </a:r>
                      <a:br>
                        <a:rPr lang="el-GR" sz="1600" b="1" dirty="0">
                          <a:latin typeface="Arial"/>
                          <a:ea typeface="Times New Roman"/>
                          <a:cs typeface="Times New Roman"/>
                        </a:rPr>
                      </a:br>
                      <a:endParaRPr lang="el-GR" sz="1600" b="1" dirty="0" smtClean="0">
                        <a:latin typeface="Arial"/>
                        <a:ea typeface="Times New Roman"/>
                        <a:cs typeface="Times New Roman"/>
                      </a:endParaRPr>
                    </a:p>
                    <a:p>
                      <a:pPr algn="ctr">
                        <a:spcAft>
                          <a:spcPts val="0"/>
                        </a:spcAft>
                      </a:pPr>
                      <a:r>
                        <a:rPr lang="el-GR" sz="1600" b="1" dirty="0" smtClean="0">
                          <a:solidFill>
                            <a:srgbClr val="002060"/>
                          </a:solidFill>
                          <a:latin typeface="Arial"/>
                          <a:ea typeface="Times New Roman"/>
                          <a:cs typeface="Times New Roman"/>
                        </a:rPr>
                        <a:t>Φωτογραφία </a:t>
                      </a:r>
                      <a:r>
                        <a:rPr lang="el-GR" sz="1600" b="1" dirty="0">
                          <a:solidFill>
                            <a:srgbClr val="002060"/>
                          </a:solidFill>
                          <a:latin typeface="Arial"/>
                          <a:ea typeface="Times New Roman"/>
                          <a:cs typeface="Times New Roman"/>
                        </a:rPr>
                        <a:t>από εργαστήρι ζωγραφικής </a:t>
                      </a:r>
                      <a:r>
                        <a:rPr lang="el-GR" sz="1600" b="1" dirty="0" smtClean="0">
                          <a:solidFill>
                            <a:srgbClr val="002060"/>
                          </a:solidFill>
                          <a:latin typeface="Arial"/>
                          <a:ea typeface="Times New Roman"/>
                          <a:cs typeface="Times New Roman"/>
                        </a:rPr>
                        <a:t>στην </a:t>
                      </a:r>
                      <a:r>
                        <a:rPr lang="el-GR" sz="1600" b="1" dirty="0">
                          <a:solidFill>
                            <a:srgbClr val="002060"/>
                          </a:solidFill>
                          <a:latin typeface="Arial"/>
                          <a:ea typeface="Times New Roman"/>
                          <a:cs typeface="Times New Roman"/>
                        </a:rPr>
                        <a:t>Δροσοπηγή εν έτος 1952 </a:t>
                      </a:r>
                      <a:endParaRPr lang="el-GR" sz="1600" dirty="0">
                        <a:solidFill>
                          <a:srgbClr val="002060"/>
                        </a:solidFill>
                        <a:latin typeface="Times New Roman"/>
                        <a:ea typeface="Times New Roman"/>
                        <a:cs typeface="Times New Roman"/>
                      </a:endParaRPr>
                    </a:p>
                    <a:p>
                      <a:pPr algn="ctr">
                        <a:spcAft>
                          <a:spcPts val="0"/>
                        </a:spcAft>
                      </a:pPr>
                      <a:r>
                        <a:rPr lang="el-GR" sz="1600" b="1" dirty="0">
                          <a:solidFill>
                            <a:srgbClr val="002060"/>
                          </a:solidFill>
                          <a:latin typeface="Arial"/>
                          <a:ea typeface="Times New Roman"/>
                          <a:cs typeface="Times New Roman"/>
                        </a:rPr>
                        <a:t>από το Λεύκωμα «Η Φλώρινα και η περιοχή της</a:t>
                      </a:r>
                      <a:r>
                        <a:rPr lang="el-GR" sz="1600" b="1" dirty="0" smtClean="0">
                          <a:solidFill>
                            <a:srgbClr val="002060"/>
                          </a:solidFill>
                          <a:latin typeface="Arial"/>
                          <a:ea typeface="Times New Roman"/>
                          <a:cs typeface="Times New Roman"/>
                        </a:rPr>
                        <a:t>»</a:t>
                      </a:r>
                    </a:p>
                    <a:p>
                      <a:pPr algn="ctr">
                        <a:spcAft>
                          <a:spcPts val="0"/>
                        </a:spcAft>
                      </a:pPr>
                      <a:r>
                        <a:rPr lang="el-GR" sz="1600" b="1" dirty="0" smtClean="0">
                          <a:solidFill>
                            <a:srgbClr val="002060"/>
                          </a:solidFill>
                          <a:latin typeface="Arial"/>
                          <a:ea typeface="Times New Roman"/>
                          <a:cs typeface="Times New Roman"/>
                        </a:rPr>
                        <a:t> </a:t>
                      </a:r>
                      <a:r>
                        <a:rPr lang="el-GR" sz="1600" b="1" dirty="0">
                          <a:solidFill>
                            <a:srgbClr val="002060"/>
                          </a:solidFill>
                          <a:latin typeface="Arial"/>
                          <a:ea typeface="Times New Roman"/>
                          <a:cs typeface="Times New Roman"/>
                        </a:rPr>
                        <a:t>- Νομαρχιακή Αυτοδιοίκηση Φλώρινας 2002</a:t>
                      </a:r>
                      <a:endParaRPr lang="el-GR" sz="1600" dirty="0">
                        <a:solidFill>
                          <a:srgbClr val="002060"/>
                        </a:solidFill>
                        <a:latin typeface="Times New Roman"/>
                        <a:ea typeface="Times New Roman"/>
                        <a:cs typeface="Times New Roman"/>
                      </a:endParaRPr>
                    </a:p>
                  </a:txBody>
                  <a:tcPr marL="60290" marR="60290" marT="0" marB="0">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r>
            </a:tbl>
          </a:graphicData>
        </a:graphic>
      </p:graphicFrame>
      <p:pic>
        <p:nvPicPr>
          <p:cNvPr id="4097" name="BLOGGER_PHOTO_ID_5409309205936386946" descr="zwgrafiko+ergastiri">
            <a:hlinkClick r:id="rId3"/>
          </p:cNvPr>
          <p:cNvPicPr>
            <a:picLocks noChangeAspect="1" noChangeArrowheads="1"/>
          </p:cNvPicPr>
          <p:nvPr/>
        </p:nvPicPr>
        <p:blipFill>
          <a:blip r:embed="rId4" cstate="print"/>
          <a:srcRect/>
          <a:stretch>
            <a:fillRect/>
          </a:stretch>
        </p:blipFill>
        <p:spPr bwMode="auto">
          <a:xfrm>
            <a:off x="1835696" y="2564904"/>
            <a:ext cx="5429113" cy="2952328"/>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p:cNvPicPr/>
          <p:nvPr/>
        </p:nvPicPr>
        <p:blipFill>
          <a:blip r:embed="rId3" cstate="print"/>
          <a:srcRect/>
          <a:stretch>
            <a:fillRect/>
          </a:stretch>
        </p:blipFill>
        <p:spPr bwMode="auto">
          <a:xfrm>
            <a:off x="1259632" y="0"/>
            <a:ext cx="5598368" cy="6858000"/>
          </a:xfrm>
          <a:prstGeom prst="rect">
            <a:avLst/>
          </a:prstGeom>
          <a:noFill/>
          <a:ln w="9525" cap="flat">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3" cstate="print"/>
          <a:srcRect/>
          <a:stretch>
            <a:fillRect/>
          </a:stretch>
        </p:blipFill>
        <p:spPr bwMode="auto">
          <a:xfrm>
            <a:off x="395536" y="0"/>
            <a:ext cx="8424935"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3" cstate="print"/>
          <a:srcRect/>
          <a:stretch>
            <a:fillRect/>
          </a:stretch>
        </p:blipFill>
        <p:spPr bwMode="auto">
          <a:xfrm>
            <a:off x="1691680" y="188640"/>
            <a:ext cx="4464496" cy="5256584"/>
          </a:xfrm>
          <a:prstGeom prst="rect">
            <a:avLst/>
          </a:prstGeom>
          <a:noFill/>
          <a:ln w="9525">
            <a:noFill/>
            <a:miter lim="800000"/>
            <a:headEnd/>
            <a:tailEnd/>
          </a:ln>
        </p:spPr>
      </p:pic>
      <p:sp>
        <p:nvSpPr>
          <p:cNvPr id="48129" name="Rectangle 1"/>
          <p:cNvSpPr>
            <a:spLocks noChangeArrowheads="1"/>
          </p:cNvSpPr>
          <p:nvPr/>
        </p:nvSpPr>
        <p:spPr bwMode="auto">
          <a:xfrm>
            <a:off x="1115616" y="5434816"/>
            <a:ext cx="57606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effectLst/>
                <a:latin typeface="Arial" pitchFamily="34" charset="0"/>
                <a:ea typeface="Times New Roman" pitchFamily="18" charset="0"/>
                <a:cs typeface="Arial" pitchFamily="34" charset="0"/>
              </a:rPr>
              <a:t>Sterikas</a:t>
            </a:r>
            <a:r>
              <a:rPr kumimoji="0" lang="en-US" sz="1800" b="1" i="0" u="none" strike="noStrike" cap="none" normalizeH="0" baseline="0" dirty="0" smtClean="0">
                <a:ln>
                  <a:noFill/>
                </a:ln>
                <a:effectLst/>
                <a:latin typeface="Arial" pitchFamily="34" charset="0"/>
                <a:ea typeface="Times New Roman" pitchFamily="18" charset="0"/>
                <a:cs typeface="Arial" pitchFamily="34" charset="0"/>
              </a:rPr>
              <a:t> </a:t>
            </a:r>
            <a:r>
              <a:rPr kumimoji="0" lang="en-US" sz="1800" b="1" i="0" u="none" strike="noStrike" cap="none" normalizeH="0" baseline="0" dirty="0" err="1" smtClean="0">
                <a:ln>
                  <a:noFill/>
                </a:ln>
                <a:effectLst/>
                <a:latin typeface="Arial" pitchFamily="34" charset="0"/>
                <a:ea typeface="Times New Roman" pitchFamily="18" charset="0"/>
                <a:cs typeface="Arial" pitchFamily="34" charset="0"/>
              </a:rPr>
              <a:t>Koulis</a:t>
            </a:r>
            <a:r>
              <a:rPr kumimoji="0" lang="en-US" sz="1800" b="1" i="0" u="none" strike="noStrike" cap="none" normalizeH="0" baseline="0" dirty="0" smtClean="0">
                <a:ln>
                  <a:noFill/>
                </a:ln>
                <a:effectLst/>
                <a:latin typeface="Arial" pitchFamily="34" charset="0"/>
                <a:ea typeface="Times New Roman" pitchFamily="18" charset="0"/>
                <a:cs typeface="Arial" pitchFamily="34" charset="0"/>
              </a:rPr>
              <a:t> (1921-1995). </a:t>
            </a:r>
            <a:endParaRPr kumimoji="0" lang="el-GR" sz="1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Arial" pitchFamily="34" charset="0"/>
                <a:ea typeface="Times New Roman" pitchFamily="18" charset="0"/>
                <a:cs typeface="Arial" pitchFamily="34" charset="0"/>
              </a:rPr>
              <a:t>A Greek painter lived in </a:t>
            </a:r>
            <a:r>
              <a:rPr kumimoji="0" lang="en-US" sz="1800" b="1" i="0" u="none" strike="noStrike" cap="none" normalizeH="0" baseline="0" dirty="0" err="1" smtClean="0">
                <a:ln>
                  <a:noFill/>
                </a:ln>
                <a:effectLst/>
                <a:latin typeface="Arial" pitchFamily="34" charset="0"/>
                <a:ea typeface="Times New Roman" pitchFamily="18" charset="0"/>
                <a:cs typeface="Arial" pitchFamily="34" charset="0"/>
              </a:rPr>
              <a:t>Florina</a:t>
            </a:r>
            <a:r>
              <a:rPr kumimoji="0" lang="en-US" sz="1800" b="1" i="0" u="none" strike="noStrike" cap="none" normalizeH="0" baseline="0" dirty="0" smtClean="0">
                <a:ln>
                  <a:noFill/>
                </a:ln>
                <a:effectLst/>
                <a:latin typeface="Arial" pitchFamily="34" charset="0"/>
                <a:ea typeface="Times New Roman" pitchFamily="18" charset="0"/>
                <a:cs typeface="Arial" pitchFamily="34" charset="0"/>
              </a:rPr>
              <a:t>, Greece.</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ahoma"/>
        <a:ea typeface="Lucida Sans Unicode"/>
        <a:cs typeface="Lucida Sans Unicode"/>
      </a:majorFont>
      <a:minorFont>
        <a:latin typeface="Tahom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308</Words>
  <Application>Microsoft Office PowerPoint</Application>
  <PresentationFormat>Προβολή στην οθόνη (4:3)</PresentationFormat>
  <Paragraphs>47</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 </vt:lpstr>
      <vt:lpstr>  Στερίκας Κούλης (1921-1995)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Thanos Kalkounos</dc:creator>
  <cp:lastModifiedBy>Δημ.Σχολ.Κάτω Κλεινών Φλώρινα</cp:lastModifiedBy>
  <cp:revision>42</cp:revision>
  <cp:lastPrinted>1601-01-01T00:00:00Z</cp:lastPrinted>
  <dcterms:created xsi:type="dcterms:W3CDTF">2008-05-30T15:53:25Z</dcterms:created>
  <dcterms:modified xsi:type="dcterms:W3CDTF">2015-03-09T16:56:46Z</dcterms:modified>
</cp:coreProperties>
</file>